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73" r:id="rId3"/>
    <p:sldId id="257" r:id="rId4"/>
    <p:sldId id="274" r:id="rId5"/>
    <p:sldId id="268" r:id="rId6"/>
    <p:sldId id="269" r:id="rId7"/>
    <p:sldId id="275" r:id="rId8"/>
    <p:sldId id="276" r:id="rId9"/>
    <p:sldId id="270" r:id="rId10"/>
    <p:sldId id="259" r:id="rId11"/>
    <p:sldId id="271" r:id="rId12"/>
    <p:sldId id="260" r:id="rId13"/>
    <p:sldId id="266" r:id="rId14"/>
    <p:sldId id="267" r:id="rId15"/>
    <p:sldId id="261" r:id="rId16"/>
    <p:sldId id="262" r:id="rId17"/>
    <p:sldId id="263" r:id="rId18"/>
    <p:sldId id="265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ucas Brendel" initials="LA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9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61746-858B-4C1A-BA2B-2C973CEDB4F2}" type="datetimeFigureOut">
              <a:rPr lang="en-US"/>
              <a:t>5/3/2012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F5B77-E05F-4B1B-B689-D61CE1446BE1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680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B77-E05F-4B1B-B689-D61CE1446BE1}" type="slidenum">
              <a:rPr lang="en-US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032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B77-E05F-4B1B-B689-D61CE1446BE1}" type="slidenum">
              <a:rPr lang="en-US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020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B77-E05F-4B1B-B689-D61CE1446BE1}" type="slidenum">
              <a:rPr lang="en-US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078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B77-E05F-4B1B-B689-D61CE1446BE1}" type="slidenum">
              <a:rPr lang="en-US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892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B77-E05F-4B1B-B689-D61CE1446BE1}" type="slidenum">
              <a:rPr lang="en-US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965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B77-E05F-4B1B-B689-D61CE1446BE1}" type="slidenum">
              <a:rPr lang="en-US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672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B77-E05F-4B1B-B689-D61CE1446BE1}" type="slidenum">
              <a:rPr lang="en-US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539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B77-E05F-4B1B-B689-D61CE1446BE1}" type="slidenum">
              <a:rPr lang="en-US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84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B77-E05F-4B1B-B689-D61CE1446BE1}" type="slidenum">
              <a:rPr lang="en-US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863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B77-E05F-4B1B-B689-D61CE1446BE1}" type="slidenum">
              <a:rPr lang="en-US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037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2464166"/>
            <a:ext cx="4419600" cy="160032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Aerial Vehicle for </a:t>
            </a:r>
            <a:r>
              <a:rPr lang="en-US" dirty="0" smtClean="0"/>
              <a:t>Observation of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Franklin's Gull Nests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40200"/>
            <a:ext cx="1524000" cy="406399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/>
              <a:t>SD </a:t>
            </a:r>
            <a:r>
              <a:rPr lang="en-US" dirty="0" smtClean="0"/>
              <a:t>1112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Testing and Evaluation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Pre-Demo Day Test</a:t>
            </a:r>
          </a:p>
          <a:p>
            <a:pPr lvl="1"/>
            <a:r>
              <a:rPr lang="en-US" dirty="0" smtClean="0"/>
              <a:t>Balloon airborne (no camera)</a:t>
            </a:r>
          </a:p>
          <a:p>
            <a:pPr lvl="1"/>
            <a:r>
              <a:rPr lang="en-US" dirty="0" smtClean="0"/>
              <a:t>Noticed holes in balloon</a:t>
            </a:r>
          </a:p>
          <a:p>
            <a:pPr lvl="1"/>
            <a:r>
              <a:rPr lang="en-US" dirty="0" smtClean="0"/>
              <a:t>Attempted to fix with adhesive</a:t>
            </a:r>
          </a:p>
          <a:p>
            <a:pPr lvl="1"/>
            <a:r>
              <a:rPr lang="en-US" dirty="0" smtClean="0"/>
              <a:t>Balloon burst</a:t>
            </a:r>
            <a:endParaRPr lang="en-US" dirty="0"/>
          </a:p>
        </p:txBody>
      </p:sp>
      <p:pic>
        <p:nvPicPr>
          <p:cNvPr id="6" name="Content Placeholder 5" descr="https://fbcdn-sphotos-a.akamaihd.net/hphotos-ak-ash3/540476_10150751366958560_507023559_9552294_1355944532_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969475" y="1600200"/>
            <a:ext cx="3396050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165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Test 2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349405"/>
            <a:ext cx="4038600" cy="3027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Demo Day Test Using Back Up Balloon:</a:t>
            </a:r>
          </a:p>
          <a:p>
            <a:pPr lvl="1"/>
            <a:r>
              <a:rPr lang="en-US" dirty="0" smtClean="0"/>
              <a:t>Balloon Airborne (no camera)</a:t>
            </a:r>
          </a:p>
          <a:p>
            <a:pPr lvl="1"/>
            <a:r>
              <a:rPr lang="en-US" dirty="0"/>
              <a:t>Noticed holes in balloon</a:t>
            </a:r>
          </a:p>
          <a:p>
            <a:pPr lvl="1"/>
            <a:r>
              <a:rPr lang="en-US" dirty="0" smtClean="0"/>
              <a:t>Patched holes with tape</a:t>
            </a:r>
          </a:p>
          <a:p>
            <a:pPr lvl="1"/>
            <a:r>
              <a:rPr lang="en-US" dirty="0" smtClean="0"/>
              <a:t>Attached camera system</a:t>
            </a:r>
          </a:p>
          <a:p>
            <a:pPr lvl="1"/>
            <a:r>
              <a:rPr lang="en-US" dirty="0" smtClean="0"/>
              <a:t>Balloon Airborne with camera up to 30 feet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89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Pictures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7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2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514600"/>
            <a:ext cx="3471863" cy="2603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Z:\Downloads\image03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351950"/>
            <a:ext cx="1524213" cy="1143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14400" y="1768875"/>
            <a:ext cx="3485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10306" y="1768875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Thumbnail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80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image4.jpg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7464" y="1524000"/>
            <a:ext cx="6477000" cy="4857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Failed Transfer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61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Demo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20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Problems Encountered </a:t>
            </a:r>
            <a:br>
              <a:rPr lang="en-US" dirty="0"/>
            </a:br>
            <a:r>
              <a:rPr lang="en-US" dirty="0"/>
              <a:t>Lessons Learned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Teamwork and team chemistry goes a long way in increasing productivity</a:t>
            </a:r>
          </a:p>
          <a:p>
            <a:r>
              <a:rPr lang="en-US" dirty="0" smtClean="0"/>
              <a:t>Setting up a time table and sticking to it is important in getting the job done</a:t>
            </a:r>
          </a:p>
          <a:p>
            <a:r>
              <a:rPr lang="en-US" dirty="0" smtClean="0"/>
              <a:t>Don’t use glue to mend a hole in an inflated balloon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68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Budget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6667946"/>
              </p:ext>
            </p:extLst>
          </p:nvPr>
        </p:nvGraphicFramePr>
        <p:xfrm>
          <a:off x="1143000" y="1524000"/>
          <a:ext cx="685800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6080"/>
                <a:gridCol w="2377440"/>
                <a:gridCol w="1554480"/>
              </a:tblGrid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Price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Running Total</a:t>
                      </a:r>
                      <a:endParaRPr lang="en-US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dirty="0" smtClean="0"/>
                        <a:t>Weather Balloon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$34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$34</a:t>
                      </a:r>
                      <a:endParaRPr lang="en-US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Wifi</a:t>
                      </a:r>
                      <a:r>
                        <a:rPr lang="en-US" dirty="0" smtClean="0"/>
                        <a:t> Antenna (</a:t>
                      </a:r>
                      <a:r>
                        <a:rPr lang="en-US" dirty="0" err="1" smtClean="0"/>
                        <a:t>Xbee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$25.95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$59.95</a:t>
                      </a:r>
                      <a:endParaRPr lang="en-US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dirty="0" smtClean="0"/>
                        <a:t>Break</a:t>
                      </a:r>
                      <a:r>
                        <a:rPr lang="en-US" baseline="0" dirty="0" smtClean="0"/>
                        <a:t>-out Board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$68.95</a:t>
                      </a:r>
                      <a:endParaRPr lang="en-US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Arduino</a:t>
                      </a:r>
                      <a:r>
                        <a:rPr lang="en-US" dirty="0" smtClean="0"/>
                        <a:t> Board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$42.63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$111.58</a:t>
                      </a:r>
                      <a:endParaRPr lang="en-US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dirty="0" smtClean="0"/>
                        <a:t>USB adapter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$138.58</a:t>
                      </a:r>
                      <a:endParaRPr lang="en-US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Canon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PowerShot</a:t>
                      </a:r>
                      <a:r>
                        <a:rPr lang="en-US" baseline="0" dirty="0" smtClean="0"/>
                        <a:t> SD870 IS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$0(borrowing)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$138.58</a:t>
                      </a:r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Plexiglass</a:t>
                      </a:r>
                      <a:r>
                        <a:rPr lang="en-US" baseline="0" dirty="0" smtClean="0"/>
                        <a:t>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$0(acquired)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$138.58</a:t>
                      </a:r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USB</a:t>
                      </a:r>
                      <a:r>
                        <a:rPr lang="en-US" baseline="0" dirty="0" smtClean="0"/>
                        <a:t> cables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$0(borrowing)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$138.58</a:t>
                      </a:r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Wire/Fishing</a:t>
                      </a:r>
                      <a:r>
                        <a:rPr lang="en-US" baseline="0" dirty="0" smtClean="0"/>
                        <a:t> Line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$0(acquired)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$138.58</a:t>
                      </a:r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Balloon</a:t>
                      </a:r>
                      <a:r>
                        <a:rPr lang="en-US" baseline="0" dirty="0" smtClean="0"/>
                        <a:t> Tether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$.22/</a:t>
                      </a:r>
                      <a:r>
                        <a:rPr lang="en-US" dirty="0" err="1" smtClean="0"/>
                        <a:t>ft</a:t>
                      </a:r>
                      <a:r>
                        <a:rPr lang="en-US" baseline="0" dirty="0" smtClean="0"/>
                        <a:t>  * 200ft = </a:t>
                      </a:r>
                      <a:r>
                        <a:rPr lang="en-US" dirty="0" smtClean="0"/>
                        <a:t>$44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$182.58</a:t>
                      </a:r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Power Supply/Battery + PCB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$0(parts from Jeff)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$182.58</a:t>
                      </a:r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Helium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$382.58</a:t>
                      </a:r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</a:t>
                      </a:r>
                      <a:r>
                        <a:rPr lang="en-US" baseline="30000" dirty="0" smtClean="0"/>
                        <a:t>nd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Weather Balloon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$416.58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635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Summary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/>
              <a:t>We successfully designed and constructed an aerial vehicle equipped with a camera to obtain accurate census information for the Franklin’s Gull.</a:t>
            </a:r>
          </a:p>
          <a:p>
            <a:r>
              <a:rPr lang="en-US" sz="2600" dirty="0" smtClean="0"/>
              <a:t>It partially worked due to testing at only 30 feet and not the full 150 feet.</a:t>
            </a:r>
          </a:p>
        </p:txBody>
      </p:sp>
    </p:spTree>
    <p:extLst>
      <p:ext uri="{BB962C8B-B14F-4D97-AF65-F5344CB8AC3E}">
        <p14:creationId xmlns:p14="http://schemas.microsoft.com/office/powerpoint/2010/main" val="370347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Project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Members </a:t>
            </a:r>
          </a:p>
          <a:p>
            <a:pPr lvl="1"/>
            <a:r>
              <a:rPr lang="en-US" dirty="0"/>
              <a:t>Lucas Brendel</a:t>
            </a:r>
          </a:p>
          <a:p>
            <a:pPr lvl="1"/>
            <a:r>
              <a:rPr lang="en-US" dirty="0"/>
              <a:t>Travis Hettwer</a:t>
            </a:r>
          </a:p>
          <a:p>
            <a:pPr lvl="1"/>
            <a:r>
              <a:rPr lang="en-US" dirty="0"/>
              <a:t>Aaron Olson </a:t>
            </a:r>
          </a:p>
          <a:p>
            <a:pPr lvl="1"/>
            <a:r>
              <a:rPr lang="en-US" dirty="0"/>
              <a:t>Breanna </a:t>
            </a:r>
            <a:r>
              <a:rPr lang="en-US" dirty="0" smtClean="0"/>
              <a:t>Schneider</a:t>
            </a:r>
            <a:endParaRPr lang="en-US" dirty="0"/>
          </a:p>
          <a:p>
            <a:r>
              <a:rPr lang="en-US" dirty="0" smtClean="0"/>
              <a:t>Advisor</a:t>
            </a:r>
          </a:p>
          <a:p>
            <a:pPr lvl="1"/>
            <a:r>
              <a:rPr lang="en-US" dirty="0" smtClean="0"/>
              <a:t>Dr. Roger Green</a:t>
            </a:r>
          </a:p>
          <a:p>
            <a:r>
              <a:rPr lang="en-US" dirty="0" smtClean="0"/>
              <a:t>Client</a:t>
            </a:r>
          </a:p>
          <a:p>
            <a:pPr lvl="1"/>
            <a:r>
              <a:rPr lang="en-US" dirty="0" smtClean="0"/>
              <a:t>Dr. Mark Clark and Dr. Wendy Reed of the Biological Sciences Department of NDSU</a:t>
            </a:r>
          </a:p>
          <a:p>
            <a:endParaRPr lang="en-US" dirty="0" smtClean="0"/>
          </a:p>
          <a:p>
            <a:pPr marL="365760" lvl="1" indent="0">
              <a:buNone/>
            </a:pP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506985"/>
            <a:ext cx="38862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51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Introduction</a:t>
            </a:r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2209800"/>
            <a:ext cx="4038600" cy="29724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Franklin's Gulls </a:t>
            </a:r>
            <a:r>
              <a:rPr lang="en-US" dirty="0" smtClean="0"/>
              <a:t>- migratory </a:t>
            </a:r>
            <a:r>
              <a:rPr lang="en-US" dirty="0"/>
              <a:t>aquatic </a:t>
            </a:r>
            <a:r>
              <a:rPr lang="en-US" dirty="0" smtClean="0"/>
              <a:t>nesters whose patterns </a:t>
            </a:r>
            <a:r>
              <a:rPr lang="en-US" dirty="0"/>
              <a:t>can be used to study changes in </a:t>
            </a:r>
            <a:r>
              <a:rPr lang="en-US" dirty="0" smtClean="0"/>
              <a:t>climate.</a:t>
            </a:r>
          </a:p>
          <a:p>
            <a:r>
              <a:rPr lang="en-US" dirty="0" smtClean="0"/>
              <a:t>Nesting in marshes causes difficulty in collecting census data.</a:t>
            </a:r>
          </a:p>
          <a:p>
            <a:r>
              <a:rPr lang="en-US" dirty="0" smtClean="0"/>
              <a:t>An aerial </a:t>
            </a:r>
            <a:r>
              <a:rPr lang="en-US" dirty="0"/>
              <a:t>vehicle would </a:t>
            </a:r>
            <a:r>
              <a:rPr lang="en-US" dirty="0" smtClean="0"/>
              <a:t>ease this process.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7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262" y="4572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Project Requirements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Design and construct an aerial vehicle equipped with a </a:t>
            </a:r>
            <a:r>
              <a:rPr lang="en-US" dirty="0" smtClean="0"/>
              <a:t>camera</a:t>
            </a:r>
          </a:p>
          <a:p>
            <a:r>
              <a:rPr lang="en-US" dirty="0" smtClean="0"/>
              <a:t>Obtain accurate census/nest information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365760" lvl="1" indent="0">
              <a:buNone/>
            </a:pPr>
            <a:endParaRPr lang="en-US" dirty="0" smtClean="0"/>
          </a:p>
        </p:txBody>
      </p:sp>
      <p:pic>
        <p:nvPicPr>
          <p:cNvPr id="7" name="Picture 6" descr="IMG_012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13459" y="2735652"/>
            <a:ext cx="3429083" cy="25718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713459" y="5410200"/>
            <a:ext cx="34290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Aerial photo of JCS NWR from about 800’.  Many Franklin’s Gulls nests are located in the cattail below.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9" name="Picture 8" descr="IMG_041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735652"/>
            <a:ext cx="3429082" cy="25718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85800" y="5486400"/>
            <a:ext cx="34290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View of the Beaver Lake Franklin’s Gulls’ colony nesting area.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485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Arduino</a:t>
            </a:r>
            <a:r>
              <a:rPr lang="en-US" dirty="0" smtClean="0"/>
              <a:t> Board – Open-source, single-board microcontroller</a:t>
            </a:r>
          </a:p>
          <a:p>
            <a:pPr lvl="1"/>
            <a:r>
              <a:rPr lang="en-US" dirty="0" smtClean="0"/>
              <a:t>3.3 V, 8 MHz</a:t>
            </a:r>
          </a:p>
          <a:p>
            <a:r>
              <a:rPr lang="en-US" dirty="0" err="1" smtClean="0"/>
              <a:t>Xbee</a:t>
            </a:r>
            <a:r>
              <a:rPr lang="en-US" dirty="0" smtClean="0"/>
              <a:t> (</a:t>
            </a:r>
            <a:r>
              <a:rPr lang="en-US" dirty="0" err="1" smtClean="0"/>
              <a:t>Wifi</a:t>
            </a:r>
            <a:r>
              <a:rPr lang="en-US" dirty="0" smtClean="0"/>
              <a:t> Antenna)</a:t>
            </a:r>
          </a:p>
          <a:p>
            <a:pPr lvl="1"/>
            <a:r>
              <a:rPr lang="en-US" dirty="0"/>
              <a:t>Outdoor/RF line-of-sight range: Up to 300 </a:t>
            </a:r>
            <a:r>
              <a:rPr lang="en-US" dirty="0" err="1"/>
              <a:t>ft</a:t>
            </a:r>
            <a:r>
              <a:rPr lang="en-US" dirty="0"/>
              <a:t> (90 </a:t>
            </a:r>
            <a:r>
              <a:rPr lang="en-US" dirty="0" smtClean="0"/>
              <a:t>m)</a:t>
            </a:r>
          </a:p>
          <a:p>
            <a:pPr lvl="1"/>
            <a:r>
              <a:rPr lang="en-US" dirty="0" smtClean="0"/>
              <a:t>RF </a:t>
            </a:r>
            <a:r>
              <a:rPr lang="en-US" dirty="0"/>
              <a:t>data rate: 250 </a:t>
            </a:r>
            <a:r>
              <a:rPr lang="en-US" dirty="0" smtClean="0"/>
              <a:t>Kbps</a:t>
            </a:r>
          </a:p>
          <a:p>
            <a:pPr lvl="1"/>
            <a:r>
              <a:rPr lang="en-US" dirty="0"/>
              <a:t>Operating frequency: 2.4 GHz</a:t>
            </a:r>
            <a:endParaRPr lang="en-US" dirty="0" smtClean="0"/>
          </a:p>
          <a:p>
            <a:r>
              <a:rPr lang="en-US" dirty="0" smtClean="0"/>
              <a:t>USB adapter</a:t>
            </a:r>
          </a:p>
          <a:p>
            <a:r>
              <a:rPr lang="en-US" dirty="0" smtClean="0"/>
              <a:t>Break-out Board</a:t>
            </a:r>
          </a:p>
          <a:p>
            <a:r>
              <a:rPr lang="en-US" dirty="0" smtClean="0"/>
              <a:t>Voltage Regulator Board</a:t>
            </a:r>
          </a:p>
          <a:p>
            <a:pPr lvl="1"/>
            <a:r>
              <a:rPr lang="en-US" dirty="0" smtClean="0"/>
              <a:t>9V Battery input, LM7805 5V regulator, capacitors to eliminate noise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1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Software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Picture Capture</a:t>
            </a:r>
          </a:p>
          <a:p>
            <a:r>
              <a:rPr lang="en-US" dirty="0" smtClean="0"/>
              <a:t>Picture Transfer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83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User Interface</a:t>
            </a:r>
          </a:p>
        </p:txBody>
      </p:sp>
      <p:pic>
        <p:nvPicPr>
          <p:cNvPr id="5" name="Content Placeholder 3" descr="Capture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37760" y="1600200"/>
            <a:ext cx="7468480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4107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Interface 2</a:t>
            </a:r>
            <a:endParaRPr lang="en-US" dirty="0"/>
          </a:p>
        </p:txBody>
      </p:sp>
      <p:pic>
        <p:nvPicPr>
          <p:cNvPr id="4" name="Content Placeholder 3" descr="Capture2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28025" y="1600200"/>
            <a:ext cx="6887949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3401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Equipment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Weather Balloon</a:t>
            </a:r>
          </a:p>
          <a:p>
            <a:r>
              <a:rPr lang="en-US" dirty="0" err="1" smtClean="0"/>
              <a:t>Xbee</a:t>
            </a:r>
            <a:r>
              <a:rPr lang="en-US" dirty="0" smtClean="0"/>
              <a:t> (</a:t>
            </a:r>
            <a:r>
              <a:rPr lang="en-US" dirty="0" err="1" smtClean="0"/>
              <a:t>Wifi</a:t>
            </a:r>
            <a:r>
              <a:rPr lang="en-US" dirty="0" smtClean="0"/>
              <a:t> Antenna)</a:t>
            </a:r>
          </a:p>
          <a:p>
            <a:r>
              <a:rPr lang="en-US" dirty="0" smtClean="0"/>
              <a:t>Break-out Board</a:t>
            </a:r>
          </a:p>
          <a:p>
            <a:r>
              <a:rPr lang="en-US" dirty="0" err="1" smtClean="0"/>
              <a:t>Aruduino</a:t>
            </a:r>
            <a:r>
              <a:rPr lang="en-US" dirty="0" smtClean="0"/>
              <a:t> Board</a:t>
            </a:r>
          </a:p>
          <a:p>
            <a:r>
              <a:rPr lang="en-US" dirty="0" smtClean="0"/>
              <a:t>USB adapter</a:t>
            </a:r>
          </a:p>
          <a:p>
            <a:r>
              <a:rPr lang="en-US" dirty="0" smtClean="0"/>
              <a:t>Canon </a:t>
            </a:r>
            <a:r>
              <a:rPr lang="en-US" dirty="0" err="1" smtClean="0"/>
              <a:t>PowerShot</a:t>
            </a:r>
            <a:r>
              <a:rPr lang="en-US" dirty="0" smtClean="0"/>
              <a:t> SD870 IS</a:t>
            </a:r>
          </a:p>
          <a:p>
            <a:r>
              <a:rPr lang="en-US" dirty="0" err="1" smtClean="0"/>
              <a:t>Plexiglass</a:t>
            </a:r>
            <a:endParaRPr lang="en-US" dirty="0" smtClean="0"/>
          </a:p>
          <a:p>
            <a:r>
              <a:rPr lang="en-US" dirty="0" smtClean="0"/>
              <a:t>USB cables</a:t>
            </a:r>
          </a:p>
          <a:p>
            <a:r>
              <a:rPr lang="en-US" dirty="0" smtClean="0"/>
              <a:t>Fishing Line</a:t>
            </a:r>
          </a:p>
          <a:p>
            <a:r>
              <a:rPr lang="en-US" dirty="0" smtClean="0"/>
              <a:t>Balloon Tether</a:t>
            </a:r>
          </a:p>
          <a:p>
            <a:r>
              <a:rPr lang="en-US" dirty="0" smtClean="0"/>
              <a:t>Voltage Regulator</a:t>
            </a:r>
          </a:p>
          <a:p>
            <a:r>
              <a:rPr lang="en-US" dirty="0" smtClean="0"/>
              <a:t>Battery</a:t>
            </a:r>
          </a:p>
          <a:p>
            <a:r>
              <a:rPr lang="en-US" dirty="0" smtClean="0"/>
              <a:t>PCB Board</a:t>
            </a:r>
          </a:p>
          <a:p>
            <a:r>
              <a:rPr lang="en-US" dirty="0" smtClean="0"/>
              <a:t>Helium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76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230</TotalTime>
  <Words>480</Words>
  <Application>Microsoft Office PowerPoint</Application>
  <PresentationFormat>On-screen Show (4:3)</PresentationFormat>
  <Paragraphs>134</Paragraphs>
  <Slides>18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Thatch</vt:lpstr>
      <vt:lpstr>Aerial Vehicle for Observation of Franklin's Gull Nests</vt:lpstr>
      <vt:lpstr>Project Team</vt:lpstr>
      <vt:lpstr>Introduction</vt:lpstr>
      <vt:lpstr>Project Requirements </vt:lpstr>
      <vt:lpstr>Hardware</vt:lpstr>
      <vt:lpstr>Software</vt:lpstr>
      <vt:lpstr>User Interface</vt:lpstr>
      <vt:lpstr>User Interface 2</vt:lpstr>
      <vt:lpstr>Equipment</vt:lpstr>
      <vt:lpstr>Testing and Evaluation</vt:lpstr>
      <vt:lpstr>Test 2</vt:lpstr>
      <vt:lpstr>Pictures</vt:lpstr>
      <vt:lpstr>PowerPoint Presentation</vt:lpstr>
      <vt:lpstr>Failed Transfer</vt:lpstr>
      <vt:lpstr>Demo</vt:lpstr>
      <vt:lpstr>Problems Encountered  Lessons Learned</vt:lpstr>
      <vt:lpstr>Budget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Lucas Brendel</cp:lastModifiedBy>
  <cp:revision>18</cp:revision>
  <dcterms:modified xsi:type="dcterms:W3CDTF">2012-05-03T14:49:16Z</dcterms:modified>
</cp:coreProperties>
</file>